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6758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 smtClean="0"/>
              <a:t>111</a:t>
            </a:r>
            <a:r>
              <a:rPr lang="zh-TW" altLang="en-US" sz="3600" dirty="0" smtClean="0"/>
              <a:t>學年度第二學期</a:t>
            </a:r>
            <a:r>
              <a:rPr lang="zh-TW" altLang="en-US" sz="3600" dirty="0"/>
              <a:t>家長</a:t>
            </a:r>
            <a:r>
              <a:rPr lang="zh-TW" altLang="en-US" sz="3600" dirty="0" smtClean="0"/>
              <a:t>座談會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教務處報告</a:t>
            </a:r>
            <a:endParaRPr lang="en-US" altLang="zh-TW" dirty="0" smtClean="0"/>
          </a:p>
          <a:p>
            <a:r>
              <a:rPr lang="en-US" altLang="zh-TW" dirty="0" smtClean="0"/>
              <a:t>112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3</a:t>
            </a:r>
            <a:r>
              <a:rPr lang="zh-TW" altLang="en-US" dirty="0" smtClean="0"/>
              <a:t> 月 </a:t>
            </a:r>
            <a:r>
              <a:rPr lang="en-US" altLang="zh-TW" dirty="0" smtClean="0"/>
              <a:t>4</a:t>
            </a:r>
            <a:r>
              <a:rPr lang="zh-TW" altLang="en-US" dirty="0" smtClean="0"/>
              <a:t> 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551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請注意各管道的時程。</a:t>
            </a:r>
            <a:endParaRPr lang="en-US" altLang="zh-TW" dirty="0" smtClean="0"/>
          </a:p>
          <a:p>
            <a:r>
              <a:rPr lang="zh-TW" altLang="en-US" dirty="0"/>
              <a:t>請鼓勵同學繼續學習，面對未來的變數。</a:t>
            </a:r>
            <a:endParaRPr lang="en-US" altLang="zh-TW" dirty="0"/>
          </a:p>
          <a:p>
            <a:r>
              <a:rPr lang="zh-TW" altLang="en-US" dirty="0"/>
              <a:t>升學新制尚不穩定，錄取結果仍有變數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去年</a:t>
            </a:r>
            <a:r>
              <a:rPr lang="zh-TW" altLang="en-US" dirty="0" smtClean="0"/>
              <a:t>分科考的經驗，有部分學姊的錄取校系向上跳一級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期待</a:t>
            </a:r>
            <a:r>
              <a:rPr lang="zh-TW" altLang="en-US" dirty="0"/>
              <a:t>大家都能</a:t>
            </a:r>
            <a:r>
              <a:rPr lang="zh-TW" altLang="en-US" dirty="0" smtClean="0"/>
              <a:t>考中理想的</a:t>
            </a:r>
            <a:r>
              <a:rPr lang="zh-TW" altLang="en-US" dirty="0"/>
              <a:t>校系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0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報告大綱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60687"/>
              </p:ext>
            </p:extLst>
          </p:nvPr>
        </p:nvGraphicFramePr>
        <p:xfrm>
          <a:off x="1295400" y="2557463"/>
          <a:ext cx="9601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111358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一、升學講座、模擬面試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45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二、升學管道</a:t>
                      </a:r>
                      <a:endParaRPr lang="en-US" altLang="zh-TW" sz="3600" dirty="0" smtClean="0">
                        <a:latin typeface="+mj-ea"/>
                        <a:ea typeface="+mj-ea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特殊選才（各大學校系自行辦理）</a:t>
                      </a:r>
                      <a:endParaRPr lang="en-US" altLang="zh-TW" sz="3600" dirty="0" smtClean="0">
                        <a:latin typeface="+mj-ea"/>
                        <a:ea typeface="+mj-ea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繁星推薦</a:t>
                      </a:r>
                      <a:endParaRPr lang="en-US" altLang="zh-TW" sz="3600" b="1" dirty="0" smtClean="0">
                        <a:latin typeface="+mj-ea"/>
                        <a:ea typeface="+mj-ea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申請入學</a:t>
                      </a:r>
                      <a:endParaRPr lang="en-US" altLang="zh-TW" sz="3600" b="1" dirty="0" smtClean="0">
                        <a:latin typeface="+mj-ea"/>
                        <a:ea typeface="+mj-ea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分科考試</a:t>
                      </a:r>
                      <a:endParaRPr lang="en-US" altLang="zh-TW" sz="3600" b="1" dirty="0" smtClean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2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高三</a:t>
            </a:r>
            <a:r>
              <a:rPr lang="zh-TW" altLang="en-US" dirty="0" smtClean="0"/>
              <a:t>升學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dirty="0" smtClean="0"/>
              <a:t>講座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30116"/>
              </p:ext>
            </p:extLst>
          </p:nvPr>
        </p:nvGraphicFramePr>
        <p:xfrm>
          <a:off x="2122414" y="3068053"/>
          <a:ext cx="7659149" cy="2229912"/>
        </p:xfrm>
        <a:graphic>
          <a:graphicData uri="http://schemas.openxmlformats.org/drawingml/2006/table">
            <a:tbl>
              <a:tblPr/>
              <a:tblGrid>
                <a:gridCol w="1348621">
                  <a:extLst>
                    <a:ext uri="{9D8B030D-6E8A-4147-A177-3AD203B41FA5}">
                      <a16:colId xmlns:a16="http://schemas.microsoft.com/office/drawing/2014/main" val="2606840144"/>
                    </a:ext>
                  </a:extLst>
                </a:gridCol>
                <a:gridCol w="992381">
                  <a:extLst>
                    <a:ext uri="{9D8B030D-6E8A-4147-A177-3AD203B41FA5}">
                      <a16:colId xmlns:a16="http://schemas.microsoft.com/office/drawing/2014/main" val="3403120528"/>
                    </a:ext>
                  </a:extLst>
                </a:gridCol>
                <a:gridCol w="2709171">
                  <a:extLst>
                    <a:ext uri="{9D8B030D-6E8A-4147-A177-3AD203B41FA5}">
                      <a16:colId xmlns:a16="http://schemas.microsoft.com/office/drawing/2014/main" val="1429388202"/>
                    </a:ext>
                  </a:extLst>
                </a:gridCol>
                <a:gridCol w="1374860">
                  <a:extLst>
                    <a:ext uri="{9D8B030D-6E8A-4147-A177-3AD203B41FA5}">
                      <a16:colId xmlns:a16="http://schemas.microsoft.com/office/drawing/2014/main" val="1035312845"/>
                    </a:ext>
                  </a:extLst>
                </a:gridCol>
                <a:gridCol w="1234116">
                  <a:extLst>
                    <a:ext uri="{9D8B030D-6E8A-4147-A177-3AD203B41FA5}">
                      <a16:colId xmlns:a16="http://schemas.microsoft.com/office/drawing/2014/main" val="774997881"/>
                    </a:ext>
                  </a:extLst>
                </a:gridCol>
              </a:tblGrid>
              <a:tr h="4265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日期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時間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講座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主題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地點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60145"/>
                  </a:ext>
                </a:extLst>
              </a:tr>
              <a:tr h="8990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112.01.18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三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13:30-15:30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東吳大學招生組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—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黃昭明編審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備審資料</a:t>
                      </a:r>
                      <a:endParaRPr lang="zh-TW" alt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面試技巧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活動中心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15706"/>
                  </a:ext>
                </a:extLst>
              </a:tr>
              <a:tr h="8990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111.03.08</a:t>
                      </a:r>
                      <a:endParaRPr lang="zh-TW" alt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三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zh-TW" altLang="en-US" sz="200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13:00-15:00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多元策圖書資訊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社編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—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牟國陶講師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學測成績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落點分析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活動中心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3500" marR="63500" marT="63500" marB="635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8471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高三</a:t>
            </a:r>
            <a:r>
              <a:rPr lang="zh-TW" altLang="en-US" dirty="0" smtClean="0"/>
              <a:t>升學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dirty="0" smtClean="0"/>
              <a:t>模擬</a:t>
            </a:r>
            <a:r>
              <a:rPr lang="zh-TW" altLang="en-US" dirty="0"/>
              <a:t>面試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報名時間</a:t>
            </a:r>
            <a:r>
              <a:rPr lang="en-US" altLang="zh-TW" dirty="0"/>
              <a:t>: </a:t>
            </a:r>
            <a:r>
              <a:rPr lang="en-US" altLang="zh-TW" dirty="0">
                <a:solidFill>
                  <a:srgbClr val="FF0000"/>
                </a:solidFill>
              </a:rPr>
              <a:t>111/4/18(</a:t>
            </a:r>
            <a:r>
              <a:rPr lang="zh-TW" altLang="en-US" dirty="0">
                <a:solidFill>
                  <a:srgbClr val="FF0000"/>
                </a:solidFill>
              </a:rPr>
              <a:t>二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中午</a:t>
            </a:r>
            <a:r>
              <a:rPr lang="en-US" altLang="zh-TW" dirty="0">
                <a:solidFill>
                  <a:srgbClr val="FF0000"/>
                </a:solidFill>
              </a:rPr>
              <a:t>12:00</a:t>
            </a:r>
            <a:r>
              <a:rPr lang="zh-TW" altLang="en-US" dirty="0">
                <a:solidFill>
                  <a:srgbClr val="FF0000"/>
                </a:solidFill>
              </a:rPr>
              <a:t>～</a:t>
            </a:r>
            <a:r>
              <a:rPr lang="en-US" altLang="zh-TW" dirty="0">
                <a:solidFill>
                  <a:srgbClr val="FF0000"/>
                </a:solidFill>
              </a:rPr>
              <a:t>111/4/20(</a:t>
            </a:r>
            <a:r>
              <a:rPr lang="zh-TW" altLang="en-US" dirty="0">
                <a:solidFill>
                  <a:srgbClr val="FF0000"/>
                </a:solidFill>
              </a:rPr>
              <a:t>四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中午</a:t>
            </a:r>
            <a:r>
              <a:rPr lang="en-US" altLang="zh-TW" dirty="0">
                <a:solidFill>
                  <a:srgbClr val="FF0000"/>
                </a:solidFill>
              </a:rPr>
              <a:t>12:00</a:t>
            </a:r>
            <a:r>
              <a:rPr lang="zh-TW" altLang="en-US" dirty="0">
                <a:solidFill>
                  <a:srgbClr val="FF0000"/>
                </a:solidFill>
              </a:rPr>
              <a:t>上網登錄</a:t>
            </a:r>
            <a:r>
              <a:rPr lang="zh-TW" altLang="en-US" dirty="0"/>
              <a:t>，並繳交書面資料一份至教務處與上傳資料至</a:t>
            </a:r>
            <a:r>
              <a:rPr lang="en-US" altLang="zh-TW" dirty="0"/>
              <a:t>google </a:t>
            </a:r>
            <a:r>
              <a:rPr lang="en-US" altLang="zh-TW" dirty="0" smtClean="0"/>
              <a:t>classroom</a:t>
            </a:r>
            <a:r>
              <a:rPr lang="zh-TW" altLang="en-US" dirty="0" smtClean="0"/>
              <a:t>，以便</a:t>
            </a:r>
            <a:r>
              <a:rPr lang="zh-TW" altLang="en-US" dirty="0"/>
              <a:t>教授審閱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en-US" altLang="zh-TW" dirty="0" smtClean="0"/>
              <a:t>2.</a:t>
            </a:r>
            <a:r>
              <a:rPr lang="zh-TW" altLang="en-US" dirty="0" smtClean="0"/>
              <a:t>活動</a:t>
            </a:r>
            <a:r>
              <a:rPr lang="zh-TW" altLang="en-US" dirty="0"/>
              <a:t>時間：</a:t>
            </a:r>
            <a:r>
              <a:rPr lang="en-US" altLang="zh-TW" dirty="0"/>
              <a:t>111/5/3(</a:t>
            </a:r>
            <a:r>
              <a:rPr lang="zh-TW" altLang="en-US" dirty="0"/>
              <a:t>三</a:t>
            </a:r>
            <a:r>
              <a:rPr lang="en-US" altLang="zh-TW" dirty="0"/>
              <a:t>)13:00~17:00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en-US" altLang="zh-TW" dirty="0" smtClean="0"/>
              <a:t>3.</a:t>
            </a:r>
            <a:r>
              <a:rPr lang="zh-TW" altLang="en-US" dirty="0" smtClean="0"/>
              <a:t>活動</a:t>
            </a:r>
            <a:r>
              <a:rPr lang="zh-TW" altLang="en-US" dirty="0"/>
              <a:t>地點：預定的各科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pPr fontAlgn="base"/>
            <a:r>
              <a:rPr lang="en-US" altLang="zh-TW" dirty="0" smtClean="0"/>
              <a:t>4.</a:t>
            </a:r>
            <a:r>
              <a:rPr lang="zh-TW" altLang="en-US" dirty="0"/>
              <a:t>活</a:t>
            </a:r>
            <a:r>
              <a:rPr lang="zh-TW" altLang="en-US" dirty="0" smtClean="0"/>
              <a:t>動方法：執行方式由教授現場決定。以下建議：</a:t>
            </a:r>
            <a:endParaRPr lang="en-US" altLang="zh-TW" dirty="0" smtClean="0"/>
          </a:p>
          <a:p>
            <a:pPr lvl="1" fontAlgn="base"/>
            <a:r>
              <a:rPr lang="en-US" altLang="zh-TW" dirty="0" smtClean="0"/>
              <a:t>A. </a:t>
            </a:r>
            <a:r>
              <a:rPr lang="zh-TW" altLang="en-US" dirty="0" smtClean="0"/>
              <a:t>先全部面試，再共同回饋。</a:t>
            </a:r>
            <a:endParaRPr lang="en-US" altLang="zh-TW" dirty="0" smtClean="0"/>
          </a:p>
          <a:p>
            <a:pPr lvl="1" fontAlgn="base"/>
            <a:r>
              <a:rPr lang="en-US" altLang="zh-TW" dirty="0" smtClean="0"/>
              <a:t>B. </a:t>
            </a:r>
            <a:r>
              <a:rPr lang="zh-TW" altLang="en-US" dirty="0" smtClean="0"/>
              <a:t>每</a:t>
            </a:r>
            <a:r>
              <a:rPr lang="zh-TW" altLang="en-US" dirty="0"/>
              <a:t>位學生面試</a:t>
            </a:r>
            <a:r>
              <a:rPr lang="zh-TW" altLang="en-US" dirty="0" smtClean="0"/>
              <a:t>時間約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教授現場決定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，學生</a:t>
            </a:r>
            <a:r>
              <a:rPr lang="zh-TW" altLang="en-US" dirty="0"/>
              <a:t>面試時，其餘學生</a:t>
            </a:r>
            <a:r>
              <a:rPr lang="zh-TW" altLang="en-US" dirty="0" smtClean="0"/>
              <a:t>在旁聆聽</a:t>
            </a:r>
            <a:endParaRPr lang="en-US" altLang="zh-TW" dirty="0" smtClean="0"/>
          </a:p>
          <a:p>
            <a:pPr lvl="1" fontAlgn="base"/>
            <a:r>
              <a:rPr lang="en-US" altLang="zh-TW" dirty="0" smtClean="0"/>
              <a:t>C.</a:t>
            </a:r>
            <a:r>
              <a:rPr lang="zh-TW" altLang="en-US" dirty="0" smtClean="0"/>
              <a:t> 每組</a:t>
            </a:r>
            <a:r>
              <a:rPr lang="en-US" altLang="zh-TW" dirty="0" smtClean="0"/>
              <a:t>1-2</a:t>
            </a:r>
            <a:r>
              <a:rPr lang="zh-TW" altLang="en-US" dirty="0" smtClean="0"/>
              <a:t>位教授進行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3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高三升學</a:t>
            </a:r>
            <a:r>
              <a:rPr lang="en-US" altLang="zh-TW" dirty="0" smtClean="0">
                <a:latin typeface="+mj-ea"/>
              </a:rPr>
              <a:t>—</a:t>
            </a:r>
            <a:r>
              <a:rPr lang="zh-TW" altLang="en-US" dirty="0" smtClean="0">
                <a:latin typeface="+mj-ea"/>
              </a:rPr>
              <a:t>職</a:t>
            </a:r>
            <a:r>
              <a:rPr lang="zh-TW" altLang="en-US" dirty="0" smtClean="0">
                <a:latin typeface="+mj-ea"/>
              </a:rPr>
              <a:t>涯</a:t>
            </a:r>
            <a:r>
              <a:rPr lang="en-US" altLang="zh-TW" dirty="0" smtClean="0">
                <a:latin typeface="+mj-ea"/>
              </a:rPr>
              <a:t>&amp;</a:t>
            </a:r>
            <a:r>
              <a:rPr lang="zh-TW" altLang="en-US" dirty="0" smtClean="0">
                <a:latin typeface="+mj-ea"/>
              </a:rPr>
              <a:t>科系</a:t>
            </a:r>
            <a:r>
              <a:rPr lang="zh-TW" altLang="en-US" dirty="0" smtClean="0">
                <a:latin typeface="+mj-ea"/>
              </a:rPr>
              <a:t>講座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輔導</a:t>
            </a:r>
            <a:r>
              <a:rPr lang="zh-TW" altLang="en-US" dirty="0" smtClean="0"/>
              <a:t>室辦理活動。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教務處辦理：</a:t>
            </a:r>
            <a:r>
              <a:rPr lang="en-US" altLang="zh-TW" dirty="0" smtClean="0"/>
              <a:t>3/15</a:t>
            </a:r>
            <a:r>
              <a:rPr lang="zh-TW" altLang="en-US" dirty="0" smtClean="0"/>
              <a:t>  新竹園區工程師*</a:t>
            </a:r>
            <a:r>
              <a:rPr lang="en-US" altLang="zh-TW" dirty="0" smtClean="0"/>
              <a:t>2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      行政院</a:t>
            </a:r>
            <a:r>
              <a:rPr lang="zh-TW" altLang="en-US" dirty="0"/>
              <a:t>主計總處</a:t>
            </a:r>
            <a:r>
              <a:rPr lang="zh-TW" altLang="en-US" dirty="0" smtClean="0"/>
              <a:t>專員*</a:t>
            </a:r>
            <a:r>
              <a:rPr lang="en-US" altLang="zh-TW" dirty="0" smtClean="0"/>
              <a:t>1</a:t>
            </a:r>
            <a:r>
              <a:rPr lang="zh-TW" altLang="en-US" dirty="0"/>
              <a:t>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      臺北市</a:t>
            </a:r>
            <a:r>
              <a:rPr lang="zh-TW" altLang="en-US" dirty="0"/>
              <a:t>政府公務人員訓練</a:t>
            </a:r>
            <a:r>
              <a:rPr lang="zh-TW" altLang="en-US" dirty="0" smtClean="0"/>
              <a:t>處組員*</a:t>
            </a:r>
            <a:r>
              <a:rPr lang="en-US" altLang="zh-TW" dirty="0" smtClean="0"/>
              <a:t>1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不定時新增講座。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86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升學管道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特殊選才（各大學校系自行辦理）</a:t>
            </a:r>
            <a:endParaRPr lang="en-US" altLang="zh-TW" dirty="0" smtClean="0"/>
          </a:p>
          <a:p>
            <a:r>
              <a:rPr lang="zh-TW" altLang="en-US" b="1" dirty="0"/>
              <a:t>繁星</a:t>
            </a:r>
            <a:r>
              <a:rPr lang="zh-TW" altLang="en-US" b="1" dirty="0" smtClean="0"/>
              <a:t>推薦</a:t>
            </a:r>
            <a:endParaRPr lang="en-US" altLang="zh-TW" b="1" dirty="0" smtClean="0"/>
          </a:p>
          <a:p>
            <a:r>
              <a:rPr lang="zh-TW" altLang="en-US" b="1" dirty="0" smtClean="0"/>
              <a:t>申請入學</a:t>
            </a:r>
            <a:endParaRPr lang="en-US" altLang="zh-TW" b="1" dirty="0" smtClean="0"/>
          </a:p>
          <a:p>
            <a:r>
              <a:rPr lang="zh-TW" altLang="en-US" b="1" dirty="0"/>
              <a:t>分科</a:t>
            </a:r>
            <a:r>
              <a:rPr lang="zh-TW" altLang="en-US" b="1" dirty="0" smtClean="0"/>
              <a:t>考試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各管道作業時程，請參閱紙本</a:t>
            </a:r>
            <a:r>
              <a:rPr lang="en-US" altLang="zh-TW" dirty="0" smtClean="0">
                <a:solidFill>
                  <a:srgbClr val="C00000"/>
                </a:solidFill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</a:rPr>
              <a:t>校內外作業時程表</a:t>
            </a:r>
            <a:r>
              <a:rPr lang="en-US" altLang="zh-TW" dirty="0" smtClean="0">
                <a:solidFill>
                  <a:srgbClr val="C00000"/>
                </a:solidFill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</a:rPr>
              <a:t>。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升學管道</a:t>
            </a:r>
            <a:r>
              <a:rPr lang="en-US" altLang="zh-TW" dirty="0" smtClean="0"/>
              <a:t>/</a:t>
            </a:r>
            <a:r>
              <a:rPr lang="zh-TW" altLang="en-US" dirty="0" smtClean="0"/>
              <a:t>繁星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3/7(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中午</a:t>
            </a:r>
            <a:r>
              <a:rPr lang="en-US" altLang="zh-TW" dirty="0" smtClean="0"/>
              <a:t>12:30</a:t>
            </a:r>
            <a:r>
              <a:rPr lang="zh-TW" altLang="en-US" dirty="0" smtClean="0"/>
              <a:t>，進行繁星校內說明會。</a:t>
            </a:r>
            <a:endParaRPr lang="en-US" altLang="zh-TW" dirty="0" smtClean="0"/>
          </a:p>
          <a:p>
            <a:r>
              <a:rPr lang="en-US" altLang="zh-TW" dirty="0" smtClean="0"/>
              <a:t>3/8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上午，分梯次進行</a:t>
            </a:r>
            <a:r>
              <a:rPr lang="zh-TW" altLang="en-US" dirty="0"/>
              <a:t>，序號過了未填視同</a:t>
            </a:r>
            <a:r>
              <a:rPr lang="zh-TW" altLang="en-US" dirty="0" smtClean="0"/>
              <a:t>放棄。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資格：校排</a:t>
            </a:r>
            <a:r>
              <a:rPr lang="en-US" altLang="zh-TW" b="1" dirty="0" smtClean="0"/>
              <a:t>50%</a:t>
            </a:r>
            <a:r>
              <a:rPr lang="zh-TW" altLang="en-US" b="1" dirty="0" smtClean="0"/>
              <a:t>以內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繁星提供：多一個進入夢想學系的機會。</a:t>
            </a:r>
            <a:endParaRPr lang="en-US" altLang="zh-TW" b="1" dirty="0" smtClean="0"/>
          </a:p>
          <a:p>
            <a:pPr lvl="1"/>
            <a:r>
              <a:rPr lang="zh-TW" altLang="en-US" b="1" dirty="0"/>
              <a:t>有</a:t>
            </a:r>
            <a:r>
              <a:rPr lang="zh-TW" altLang="en-US" b="1" dirty="0" smtClean="0"/>
              <a:t>機會，請謹慎</a:t>
            </a:r>
            <a:r>
              <a:rPr lang="zh-TW" altLang="en-US" b="1" dirty="0" smtClean="0">
                <a:solidFill>
                  <a:srgbClr val="FF0000"/>
                </a:solidFill>
              </a:rPr>
              <a:t>考慮</a:t>
            </a:r>
            <a:r>
              <a:rPr lang="zh-TW" altLang="en-US" b="1" dirty="0" smtClean="0"/>
              <a:t>，但</a:t>
            </a:r>
            <a:r>
              <a:rPr lang="zh-TW" altLang="en-US" b="1" dirty="0" smtClean="0">
                <a:solidFill>
                  <a:srgbClr val="FF0000"/>
                </a:solidFill>
              </a:rPr>
              <a:t>務必確認目標志願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r>
              <a:rPr lang="zh-TW" altLang="en-US" sz="3100" dirty="0" smtClean="0"/>
              <a:t>學校送出資料後，不可反悔、修改。依招聯會規定，繁星之錄取生，</a:t>
            </a:r>
            <a:r>
              <a:rPr lang="zh-TW" altLang="en-US" sz="3100" dirty="0" smtClean="0">
                <a:solidFill>
                  <a:srgbClr val="FF0000"/>
                </a:solidFill>
              </a:rPr>
              <a:t>不得報名</a:t>
            </a:r>
            <a:r>
              <a:rPr lang="zh-TW" altLang="en-US" sz="3100" dirty="0" smtClean="0"/>
              <a:t>當年度“申請入學”。</a:t>
            </a:r>
            <a:endParaRPr lang="zh-TW" altLang="en-US" sz="3100" dirty="0"/>
          </a:p>
        </p:txBody>
      </p:sp>
      <p:sp>
        <p:nvSpPr>
          <p:cNvPr id="4" name="矩形 3"/>
          <p:cNvSpPr/>
          <p:nvPr/>
        </p:nvSpPr>
        <p:spPr>
          <a:xfrm>
            <a:off x="8349193" y="4031734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(111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日公告於校網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951" y="1275403"/>
            <a:ext cx="2600313" cy="27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升學管道</a:t>
            </a:r>
            <a:r>
              <a:rPr lang="en-US" altLang="zh-TW" dirty="0" smtClean="0"/>
              <a:t>/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A. </a:t>
            </a:r>
            <a:r>
              <a:rPr lang="zh-TW" altLang="en-US" dirty="0" smtClean="0">
                <a:solidFill>
                  <a:srgbClr val="FF0000"/>
                </a:solidFill>
              </a:rPr>
              <a:t>報名時間。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B. </a:t>
            </a:r>
            <a:r>
              <a:rPr lang="zh-TW" altLang="en-US" dirty="0" smtClean="0">
                <a:solidFill>
                  <a:srgbClr val="FF0000"/>
                </a:solidFill>
              </a:rPr>
              <a:t>最多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個志願。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網路落點分析、找導師或課諮師討論、家長討論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C. </a:t>
            </a:r>
            <a:r>
              <a:rPr lang="zh-TW" altLang="en-US" dirty="0" smtClean="0">
                <a:solidFill>
                  <a:srgbClr val="FF0000"/>
                </a:solidFill>
              </a:rPr>
              <a:t>繳費、</a:t>
            </a:r>
            <a:r>
              <a:rPr lang="zh-TW" altLang="en-US" dirty="0">
                <a:solidFill>
                  <a:srgbClr val="FF0000"/>
                </a:solidFill>
              </a:rPr>
              <a:t>填報</a:t>
            </a:r>
            <a:r>
              <a:rPr lang="zh-TW" altLang="en-US" dirty="0" smtClean="0">
                <a:solidFill>
                  <a:srgbClr val="FF0000"/>
                </a:solidFill>
              </a:rPr>
              <a:t>資料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D. </a:t>
            </a:r>
            <a:r>
              <a:rPr lang="zh-TW" altLang="en-US" dirty="0" smtClean="0">
                <a:solidFill>
                  <a:srgbClr val="FF0000"/>
                </a:solidFill>
              </a:rPr>
              <a:t>公告複試時間。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2.</a:t>
            </a:r>
            <a:r>
              <a:rPr lang="zh-TW" altLang="en-US" dirty="0"/>
              <a:t>各大學</a:t>
            </a:r>
            <a:r>
              <a:rPr lang="zh-TW" altLang="en-US" dirty="0" smtClean="0"/>
              <a:t>從</a:t>
            </a:r>
            <a:r>
              <a:rPr lang="zh-TW" altLang="en-US" dirty="0"/>
              <a:t>五</a:t>
            </a:r>
            <a:r>
              <a:rPr lang="zh-TW" altLang="en-US" dirty="0" smtClean="0"/>
              <a:t>月中旬以後</a:t>
            </a:r>
            <a:r>
              <a:rPr lang="zh-TW" altLang="en-US" dirty="0"/>
              <a:t>各自獨立</a:t>
            </a:r>
            <a:r>
              <a:rPr lang="zh-TW" altLang="en-US" dirty="0" smtClean="0"/>
              <a:t>辦理複試。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88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備審資料</a:t>
            </a:r>
            <a:r>
              <a:rPr lang="en-US" altLang="zh-TW" dirty="0" smtClean="0"/>
              <a:t>/</a:t>
            </a:r>
            <a:r>
              <a:rPr lang="zh-TW" altLang="en-US" dirty="0" smtClean="0"/>
              <a:t>學習歷程檔案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“</a:t>
            </a:r>
            <a:r>
              <a:rPr lang="zh-TW" altLang="en-US" dirty="0" smtClean="0"/>
              <a:t>學習</a:t>
            </a:r>
            <a:r>
              <a:rPr lang="zh-TW" altLang="en-US" dirty="0"/>
              <a:t>歷程</a:t>
            </a:r>
            <a:r>
              <a:rPr lang="zh-TW" altLang="en-US" dirty="0" smtClean="0"/>
              <a:t>檔案”資料庫中已儲存學生的大多數學習成果。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zh-TW" altLang="en-US" dirty="0" smtClean="0"/>
              <a:t>需要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勾選”</a:t>
            </a:r>
            <a:r>
              <a:rPr lang="zh-TW" altLang="en-US" dirty="0" smtClean="0">
                <a:solidFill>
                  <a:schemeClr val="tx2"/>
                </a:solidFill>
              </a:rPr>
              <a:t>已</a:t>
            </a:r>
            <a:r>
              <a:rPr lang="zh-TW" altLang="en-US" dirty="0" smtClean="0"/>
              <a:t>上傳資料：多元表現、學習成果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撰寫</a:t>
            </a:r>
            <a:r>
              <a:rPr lang="zh-TW" altLang="en-US" dirty="0" smtClean="0"/>
              <a:t>資料：綜整心得、學習歷程反思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繼續學習：</a:t>
            </a:r>
            <a:r>
              <a:rPr lang="zh-TW" altLang="en-US" dirty="0" smtClean="0">
                <a:solidFill>
                  <a:schemeClr val="tx1"/>
                </a:solidFill>
              </a:rPr>
              <a:t>申請入學參考之成績，統計</a:t>
            </a:r>
            <a:r>
              <a:rPr lang="zh-TW" altLang="en-US" dirty="0" smtClean="0">
                <a:solidFill>
                  <a:schemeClr val="tx1"/>
                </a:solidFill>
              </a:rPr>
              <a:t>至三</a:t>
            </a:r>
            <a:r>
              <a:rPr lang="zh-TW" altLang="en-US" dirty="0" smtClean="0">
                <a:solidFill>
                  <a:schemeClr val="tx1"/>
                </a:solidFill>
              </a:rPr>
              <a:t>下。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高三學科內容影響大學基礎，請鼓勵學生繼續學習。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00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631</Words>
  <Application>Microsoft Office PowerPoint</Application>
  <PresentationFormat>寬螢幕</PresentationFormat>
  <Paragraphs>80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Garamond</vt:lpstr>
      <vt:lpstr>有機</vt:lpstr>
      <vt:lpstr>111學年度第二學期家長座談會</vt:lpstr>
      <vt:lpstr>報告大綱</vt:lpstr>
      <vt:lpstr>高三升學—講座</vt:lpstr>
      <vt:lpstr>高三升學—模擬面試</vt:lpstr>
      <vt:lpstr>高三升學—職涯&amp;科系講座</vt:lpstr>
      <vt:lpstr>升學管道</vt:lpstr>
      <vt:lpstr>升學管道/繁星</vt:lpstr>
      <vt:lpstr>升學管道/申請</vt:lpstr>
      <vt:lpstr>備審資料/學習歷程檔案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111學年度第二學期家長座談會</dc:title>
  <dc:creator>User</dc:creator>
  <cp:lastModifiedBy>User</cp:lastModifiedBy>
  <cp:revision>25</cp:revision>
  <dcterms:created xsi:type="dcterms:W3CDTF">2023-03-02T08:48:20Z</dcterms:created>
  <dcterms:modified xsi:type="dcterms:W3CDTF">2023-03-03T02:45:21Z</dcterms:modified>
</cp:coreProperties>
</file>